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0" r:id="rId5"/>
    <p:sldId id="257" r:id="rId6"/>
    <p:sldId id="262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CFE"/>
    <a:srgbClr val="EE9A48"/>
    <a:srgbClr val="00067B"/>
    <a:srgbClr val="9AA7B2"/>
    <a:srgbClr val="E2F5ED"/>
    <a:srgbClr val="FEF8F1"/>
    <a:srgbClr val="00077B"/>
    <a:srgbClr val="243DA4"/>
    <a:srgbClr val="E9713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5" d="100"/>
          <a:sy n="15" d="100"/>
        </p:scale>
        <p:origin x="1642" y="12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0AE2C-1DF4-2548-67C6-746A9F643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0546FF-1B20-A93D-48EE-829A7AF97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31E4CA-036F-4A81-CD4A-5434A5F4F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DC73-F43F-4B88-AD64-1F0C0D237DB6}" type="datetimeFigureOut">
              <a:rPr lang="de-DE" smtClean="0"/>
              <a:t>25.05.2024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711BC3-F66E-E46D-1E18-4C9BF67A4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F1BEF9-BE12-2E82-292E-57DDAB15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566C-17C1-4FB2-9109-626513ADA5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79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E2957A-F30E-5483-EC8D-831C1CC95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99F03F5-0CF7-30E0-2031-815B04ADE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A2197A-B416-81D2-73B7-BFF31800D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DC73-F43F-4B88-AD64-1F0C0D237DB6}" type="datetimeFigureOut">
              <a:rPr lang="de-DE" smtClean="0"/>
              <a:t>25.05.2024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3F2DFD-2A39-FA68-BED4-A4FA31FC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433DCA-2C0E-EF34-31E8-F60D4EC51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566C-17C1-4FB2-9109-626513ADA5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957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31E4D1C-9E95-7D3F-2EE4-4844269D2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0AA79CB-E476-8451-FB0E-60CE2AB74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74492A-D821-410A-46F0-2E8BAB0E9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DC73-F43F-4B88-AD64-1F0C0D237DB6}" type="datetimeFigureOut">
              <a:rPr lang="de-DE" smtClean="0"/>
              <a:t>25.05.2024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F76D5C-DA91-6E0D-3CF8-4CA4281D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2AB455-B5B6-5C24-3AEF-C624FE191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566C-17C1-4FB2-9109-626513ADA5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22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E2893-FE87-D21A-FE98-BB4BDB7D4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DE4FC1-B351-9CDE-761F-BA472BD35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AC04E2-BDD7-74B1-0EAA-3E75C2518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DC73-F43F-4B88-AD64-1F0C0D237DB6}" type="datetimeFigureOut">
              <a:rPr lang="de-DE" smtClean="0"/>
              <a:t>25.05.2024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FDAB16-9A57-8A18-5525-5A84D601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3F5E2C-9B21-6AE4-547F-0DB5F4428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566C-17C1-4FB2-9109-626513ADA5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639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4E305-2CFD-AB3F-429F-6DF6888B3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ABC10B-EBB1-F284-12D5-0AAD07BF5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FB8C48-59CD-63A3-8285-43A8AA3DA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DC73-F43F-4B88-AD64-1F0C0D237DB6}" type="datetimeFigureOut">
              <a:rPr lang="de-DE" smtClean="0"/>
              <a:t>25.05.2024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720560-1A1F-D190-A123-8D53EA558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6BD5E9-C3ED-306D-5BEA-A931B382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566C-17C1-4FB2-9109-626513ADA5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89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177CB-DA47-429F-36B8-97AF86DB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0849A1-110B-1B87-BE56-CDA573318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8FCE021-E7E5-5C88-B3D9-BCFA1B586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BC4A73-6935-D567-3CB2-651255E1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DC73-F43F-4B88-AD64-1F0C0D237DB6}" type="datetimeFigureOut">
              <a:rPr lang="de-DE" smtClean="0"/>
              <a:t>25.05.2024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B70547-65F3-8F0F-225E-B5191C906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6EBFF4-B7C3-68FA-754E-F45F70F0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566C-17C1-4FB2-9109-626513ADA5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88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6A7EAD-FAA8-B1C1-43ED-8244DFC5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15CEE2-E0E5-E9CE-832D-111791A5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757D7DA-A9E1-C90F-0969-47D43D6FD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8433E45-225E-2D10-2A65-2DB0CAB884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B6D92C8-B0FF-95EC-CAFB-395581871A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1D9A3F9-6492-366A-781B-99461D6A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DC73-F43F-4B88-AD64-1F0C0D237DB6}" type="datetimeFigureOut">
              <a:rPr lang="de-DE" smtClean="0"/>
              <a:t>25.05.2024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C449179-8FA4-7D8A-634B-7285F6F7E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58095-3F4B-D8C7-6A30-3CAF4172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566C-17C1-4FB2-9109-626513ADA5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898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C1523-A514-C92D-9BDB-4F57D7BE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42CB85-89DF-8F71-E73A-01777E78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DC73-F43F-4B88-AD64-1F0C0D237DB6}" type="datetimeFigureOut">
              <a:rPr lang="de-DE" smtClean="0"/>
              <a:t>25.05.2024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C880F6-8995-AC45-BD04-2A35295D6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174DD8-D73E-4B6C-B930-7F91C97F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566C-17C1-4FB2-9109-626513ADA5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33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625155A-F0AA-4315-3491-C908CFAD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DC73-F43F-4B88-AD64-1F0C0D237DB6}" type="datetimeFigureOut">
              <a:rPr lang="de-DE" smtClean="0"/>
              <a:t>25.05.2024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D10FE00-6843-C1D7-58BF-1E193255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B944DF-A518-2D61-E51C-CA9A059D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566C-17C1-4FB2-9109-626513ADA5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33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35E9B0-9696-164E-ECFD-64554133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458E9C-843F-A2B7-DC45-90C4C7D7D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13B5C4-4887-476F-64B3-2D670D2F7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0D15711-6CC1-B249-CD8F-6D297F49D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DC73-F43F-4B88-AD64-1F0C0D237DB6}" type="datetimeFigureOut">
              <a:rPr lang="de-DE" smtClean="0"/>
              <a:t>25.05.2024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468B922-E8D4-B7DA-0F8A-D61697E2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C1D7129-7654-6B41-F1CB-F6968550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566C-17C1-4FB2-9109-626513ADA5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62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95848-C00C-29EA-414D-3DFCA6EB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F8A94A9-F22B-6636-E140-9BC5529979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92D10C-EAB5-8B15-30AB-FFFD0CADF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503EA8-770F-437E-8CC0-8503C1D27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DC73-F43F-4B88-AD64-1F0C0D237DB6}" type="datetimeFigureOut">
              <a:rPr lang="de-DE" smtClean="0"/>
              <a:t>25.05.2024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66F103-B78B-D586-C898-AA13B7C50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22130E6-5DA1-241A-06EB-BA0C0BBF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566C-17C1-4FB2-9109-626513ADA5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159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25697C7-6DE8-6207-36BD-DD0C2BCB8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EDB42B-A6A4-4060-BDE1-7485C104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131EFC-AB80-6682-1C1E-A13975692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BCDC73-F43F-4B88-AD64-1F0C0D237DB6}" type="datetimeFigureOut">
              <a:rPr lang="de-DE" smtClean="0"/>
              <a:t>25.05.2024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89B528-D1C8-05B4-1957-7AAE76A2B7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F32117-7746-3058-1580-F16928C86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DD566C-17C1-4FB2-9109-626513ADA5A5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88BFEC54-9F24-54D0-94EF-BF267851E89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108" y="6145939"/>
            <a:ext cx="1354016" cy="51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6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CF0B4A0-4CE9-31F9-76FA-809DB7517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t="9936" r="10558" b="18272"/>
          <a:stretch/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D34F68C-0B35-339C-8F44-AC3752B6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t="9936" r="10558" b="182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Grafik 31" descr="Ein Bild, das Screenshot, Animation, Grafikdesign, Cartoon enthält.&#10;&#10;Automatisch generierte Beschreibung">
            <a:extLst>
              <a:ext uri="{FF2B5EF4-FFF2-40B4-BE49-F238E27FC236}">
                <a16:creationId xmlns:a16="http://schemas.microsoft.com/office/drawing/2014/main" id="{8EC8DFAF-501B-A4C9-C820-1821B5A1D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r="69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Grafik 26" descr="Ein Bild, das Schrift, Grafiken, Logo, Kreis enthält.&#10;&#10;Automatisch generierte Beschreibung">
            <a:extLst>
              <a:ext uri="{FF2B5EF4-FFF2-40B4-BE49-F238E27FC236}">
                <a16:creationId xmlns:a16="http://schemas.microsoft.com/office/drawing/2014/main" id="{B0BBEB45-6506-FA99-EA53-0A013EC7C3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484" y="6145939"/>
            <a:ext cx="1405640" cy="518400"/>
          </a:xfrm>
          <a:prstGeom prst="rect">
            <a:avLst/>
          </a:prstGeom>
        </p:spPr>
      </p:pic>
      <p:pic>
        <p:nvPicPr>
          <p:cNvPr id="21" name="Grafik 20" descr="Ein Bild, das Screenshot, Animation, Grafikdesign, Cartoon enthält.&#10;&#10;Automatisch generierte Beschreibung">
            <a:extLst>
              <a:ext uri="{FF2B5EF4-FFF2-40B4-BE49-F238E27FC236}">
                <a16:creationId xmlns:a16="http://schemas.microsoft.com/office/drawing/2014/main" id="{0707548E-C973-BD82-ABAC-EEEBC6C109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r="69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97CC2AE-37D1-2C09-A0AF-7DFF5AF91067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708F345-D1AE-B36A-9662-01419D1792D2}"/>
              </a:ext>
            </a:extLst>
          </p:cNvPr>
          <p:cNvSpPr/>
          <p:nvPr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E6EC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156758C-8CA2-6A44-0CC8-F6AE3CE49884}"/>
              </a:ext>
            </a:extLst>
          </p:cNvPr>
          <p:cNvGrpSpPr/>
          <p:nvPr/>
        </p:nvGrpSpPr>
        <p:grpSpPr>
          <a:xfrm>
            <a:off x="-8826056" y="519219"/>
            <a:ext cx="7523751" cy="2308324"/>
            <a:chOff x="401050" y="519219"/>
            <a:chExt cx="6776802" cy="2308324"/>
          </a:xfrm>
        </p:grpSpPr>
        <p:pic>
          <p:nvPicPr>
            <p:cNvPr id="9" name="!!2">
              <a:extLst>
                <a:ext uri="{FF2B5EF4-FFF2-40B4-BE49-F238E27FC236}">
                  <a16:creationId xmlns:a16="http://schemas.microsoft.com/office/drawing/2014/main" id="{98D8C8A9-1FD7-0AC4-10EE-513AB4F1A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1050" y="641909"/>
              <a:ext cx="417946" cy="763726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9671CD1-9BF3-0C12-F72A-EDFADDC5F095}"/>
                </a:ext>
              </a:extLst>
            </p:cNvPr>
            <p:cNvSpPr txBox="1"/>
            <p:nvPr/>
          </p:nvSpPr>
          <p:spPr>
            <a:xfrm>
              <a:off x="867121" y="519219"/>
              <a:ext cx="631073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3600" b="1" dirty="0">
                  <a:solidFill>
                    <a:schemeClr val="bg1"/>
                  </a:solidFill>
                  <a:latin typeface="Lucida Sans" panose="020B0602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Für eine sichere und datenschutzkonforme Kommunikation zwischen Ihnen und uns.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1600A8C-61FE-86EC-D1DB-3275069BC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41810"/>
            <a:ext cx="12192000" cy="962705"/>
          </a:xfrm>
        </p:spPr>
        <p:txBody>
          <a:bodyPr>
            <a:noAutofit/>
          </a:bodyPr>
          <a:lstStyle/>
          <a:p>
            <a:r>
              <a:rPr lang="de-DE" sz="4000" b="1" cap="all" dirty="0">
                <a:solidFill>
                  <a:srgbClr val="00067B"/>
                </a:solidFill>
                <a:latin typeface="Lucida Sans" panose="020B0602030504020204" pitchFamily="34" charset="0"/>
              </a:rPr>
              <a:t>der Messenger </a:t>
            </a:r>
            <a:br>
              <a:rPr lang="de-DE" sz="4000" b="1" cap="all" dirty="0">
                <a:solidFill>
                  <a:srgbClr val="00067B"/>
                </a:solidFill>
                <a:latin typeface="Lucida Sans" panose="020B0602030504020204" pitchFamily="34" charset="0"/>
              </a:rPr>
            </a:br>
            <a:r>
              <a:rPr lang="de-DE" sz="4000" b="1" cap="all" dirty="0">
                <a:solidFill>
                  <a:srgbClr val="00067B"/>
                </a:solidFill>
                <a:latin typeface="Lucida Sans" panose="020B0602030504020204" pitchFamily="34" charset="0"/>
              </a:rPr>
              <a:t>für unsere Patienten</a:t>
            </a:r>
          </a:p>
        </p:txBody>
      </p:sp>
      <p:pic>
        <p:nvPicPr>
          <p:cNvPr id="3" name="Grafik 2" descr="Ein Bild, das Grafiken, Schrift, Kreis, Grafikdesign enthält.&#10;&#10;Automatisch generierte Beschreibung">
            <a:extLst>
              <a:ext uri="{FF2B5EF4-FFF2-40B4-BE49-F238E27FC236}">
                <a16:creationId xmlns:a16="http://schemas.microsoft.com/office/drawing/2014/main" id="{16E99CF3-2C7E-5E3D-B14B-6B8D86FE70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45" y="1800706"/>
            <a:ext cx="6296710" cy="232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51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6E1BE3-7250-18A4-05D9-E820F2913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t="9936" r="10558" b="182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A5A70C2-C05E-3ED5-5DC8-C5ED7484E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" b="5187"/>
          <a:stretch/>
        </p:blipFill>
        <p:spPr>
          <a:xfrm>
            <a:off x="-13547699" y="1198296"/>
            <a:ext cx="9824894" cy="5526503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EB7D330-745A-6D44-5070-BBD56F06A319}"/>
              </a:ext>
            </a:extLst>
          </p:cNvPr>
          <p:cNvGrpSpPr/>
          <p:nvPr/>
        </p:nvGrpSpPr>
        <p:grpSpPr>
          <a:xfrm>
            <a:off x="401049" y="519219"/>
            <a:ext cx="7523751" cy="2308324"/>
            <a:chOff x="401050" y="519219"/>
            <a:chExt cx="6776802" cy="2308324"/>
          </a:xfrm>
        </p:grpSpPr>
        <p:pic>
          <p:nvPicPr>
            <p:cNvPr id="17" name="!!2">
              <a:extLst>
                <a:ext uri="{FF2B5EF4-FFF2-40B4-BE49-F238E27FC236}">
                  <a16:creationId xmlns:a16="http://schemas.microsoft.com/office/drawing/2014/main" id="{41496A9F-6EE1-3EDF-0952-B05C3FDD7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1050" y="641909"/>
              <a:ext cx="417946" cy="763726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C8B8F9C-E87C-BBDA-5B2B-48597768C1C6}"/>
                </a:ext>
              </a:extLst>
            </p:cNvPr>
            <p:cNvSpPr txBox="1"/>
            <p:nvPr/>
          </p:nvSpPr>
          <p:spPr>
            <a:xfrm>
              <a:off x="867121" y="519219"/>
              <a:ext cx="631073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3600" b="1" dirty="0">
                  <a:solidFill>
                    <a:schemeClr val="bg1"/>
                  </a:solidFill>
                  <a:latin typeface="Lucida Sans" panose="020B0602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Für eine sichere und datenschutzkonforme Kommunikation zwischen Ihnen und uns.</a:t>
              </a:r>
            </a:p>
          </p:txBody>
        </p:sp>
      </p:grpSp>
      <p:pic>
        <p:nvPicPr>
          <p:cNvPr id="3" name="Grafik 2" descr="Ein Bild, das Schrift, Grafiken, Logo, Kreis enthält.&#10;&#10;Automatisch generierte Beschreibung">
            <a:extLst>
              <a:ext uri="{FF2B5EF4-FFF2-40B4-BE49-F238E27FC236}">
                <a16:creationId xmlns:a16="http://schemas.microsoft.com/office/drawing/2014/main" id="{61E8A383-BD21-11B1-2427-A247582B40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484" y="6145939"/>
            <a:ext cx="1405640" cy="518400"/>
          </a:xfrm>
          <a:prstGeom prst="rect">
            <a:avLst/>
          </a:prstGeom>
        </p:spPr>
      </p:pic>
      <p:pic>
        <p:nvPicPr>
          <p:cNvPr id="16" name="!!3">
            <a:extLst>
              <a:ext uri="{FF2B5EF4-FFF2-40B4-BE49-F238E27FC236}">
                <a16:creationId xmlns:a16="http://schemas.microsoft.com/office/drawing/2014/main" id="{63CF06E0-82F5-F59C-0B3F-1C6AC0426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50193" y="1331496"/>
            <a:ext cx="417946" cy="76372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9051FC0F-334A-0852-7035-4C3C5F6BC673}"/>
              </a:ext>
            </a:extLst>
          </p:cNvPr>
          <p:cNvSpPr txBox="1"/>
          <p:nvPr/>
        </p:nvSpPr>
        <p:spPr>
          <a:xfrm>
            <a:off x="19653987" y="1198296"/>
            <a:ext cx="435134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00077B"/>
                </a:solidFill>
                <a:latin typeface="Lucida Sans" panose="020B0602030504020204" pitchFamily="34" charset="0"/>
              </a:rPr>
              <a:t>Umgehen Sie das Warten an unserem Praxistelefon und sparen Sie dadurch Ihre kostbare Zeit</a:t>
            </a:r>
          </a:p>
        </p:txBody>
      </p:sp>
    </p:spTree>
    <p:extLst>
      <p:ext uri="{BB962C8B-B14F-4D97-AF65-F5344CB8AC3E}">
        <p14:creationId xmlns:p14="http://schemas.microsoft.com/office/powerpoint/2010/main" val="1043550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7B5EAA2-BCB9-4AED-24CF-F3BEECAE0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" b="5187"/>
          <a:stretch/>
        </p:blipFill>
        <p:spPr>
          <a:xfrm>
            <a:off x="-1277033" y="1198296"/>
            <a:ext cx="9824894" cy="5526503"/>
          </a:xfrm>
          <a:prstGeom prst="rect">
            <a:avLst/>
          </a:prstGeom>
        </p:spPr>
      </p:pic>
      <p:pic>
        <p:nvPicPr>
          <p:cNvPr id="12" name="!!3">
            <a:extLst>
              <a:ext uri="{FF2B5EF4-FFF2-40B4-BE49-F238E27FC236}">
                <a16:creationId xmlns:a16="http://schemas.microsoft.com/office/drawing/2014/main" id="{EC4A6E29-4C48-CDD6-DD86-2EC4F1CF6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0993" y="1331496"/>
            <a:ext cx="417946" cy="76372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C8B8F9C-E87C-BBDA-5B2B-48597768C1C6}"/>
              </a:ext>
            </a:extLst>
          </p:cNvPr>
          <p:cNvSpPr txBox="1"/>
          <p:nvPr/>
        </p:nvSpPr>
        <p:spPr>
          <a:xfrm>
            <a:off x="7004787" y="1198296"/>
            <a:ext cx="435134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00077B"/>
                </a:solidFill>
                <a:latin typeface="Lucida Sans" panose="020B0602030504020204" pitchFamily="34" charset="0"/>
              </a:rPr>
              <a:t>Umgehen Sie das Warten an unserem Praxistelefon und sparen Sie dadurch Ihre kostbare Zeit</a:t>
            </a:r>
          </a:p>
        </p:txBody>
      </p:sp>
      <p:pic>
        <p:nvPicPr>
          <p:cNvPr id="10" name="Grafik 9" descr="Ein Bild, das Screenshot, Animation, Grafikdesign, Cartoon enthält.&#10;&#10;Automatisch generierte Beschreibung">
            <a:extLst>
              <a:ext uri="{FF2B5EF4-FFF2-40B4-BE49-F238E27FC236}">
                <a16:creationId xmlns:a16="http://schemas.microsoft.com/office/drawing/2014/main" id="{B8F40969-1514-0EE3-FC15-59E1CAB660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r="6932"/>
          <a:stretch/>
        </p:blipFill>
        <p:spPr>
          <a:xfrm>
            <a:off x="20866564" y="-1"/>
            <a:ext cx="12192000" cy="6858000"/>
          </a:xfrm>
          <a:prstGeom prst="rect">
            <a:avLst/>
          </a:prstGeom>
        </p:spPr>
      </p:pic>
      <p:pic>
        <p:nvPicPr>
          <p:cNvPr id="14" name="!!2">
            <a:extLst>
              <a:ext uri="{FF2B5EF4-FFF2-40B4-BE49-F238E27FC236}">
                <a16:creationId xmlns:a16="http://schemas.microsoft.com/office/drawing/2014/main" id="{ED1B4494-7DC6-AEAB-A4D4-362744FAF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37621" y="577257"/>
            <a:ext cx="417946" cy="76372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C703D5B-71B4-CDC9-5467-307162B4761F}"/>
              </a:ext>
            </a:extLst>
          </p:cNvPr>
          <p:cNvSpPr txBox="1"/>
          <p:nvPr/>
        </p:nvSpPr>
        <p:spPr>
          <a:xfrm>
            <a:off x="21655567" y="519219"/>
            <a:ext cx="51454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Lucida Sans" panose="020B0602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Für eine sichere und datenschutzkonforme Kommunikation zwischen Ihnen und uns.</a:t>
            </a:r>
          </a:p>
        </p:txBody>
      </p:sp>
    </p:spTree>
    <p:extLst>
      <p:ext uri="{BB962C8B-B14F-4D97-AF65-F5344CB8AC3E}">
        <p14:creationId xmlns:p14="http://schemas.microsoft.com/office/powerpoint/2010/main" val="3011688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2000">
        <p159:morph option="byObject"/>
      </p:transition>
    </mc:Choice>
    <mc:Fallback>
      <p:transition spd="slow" advClick="0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7B5EAA2-BCB9-4AED-24CF-F3BEECAE0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" b="5187"/>
          <a:stretch/>
        </p:blipFill>
        <p:spPr>
          <a:xfrm>
            <a:off x="-1277033" y="1198296"/>
            <a:ext cx="9824894" cy="5526503"/>
          </a:xfrm>
          <a:prstGeom prst="rect">
            <a:avLst/>
          </a:prstGeom>
        </p:spPr>
      </p:pic>
      <p:pic>
        <p:nvPicPr>
          <p:cNvPr id="10" name="Grafik 9" descr="Ein Bild, das Screenshot, Animation, Grafikdesign, Cartoon enthält.&#10;&#10;Automatisch generierte Beschreibung">
            <a:extLst>
              <a:ext uri="{FF2B5EF4-FFF2-40B4-BE49-F238E27FC236}">
                <a16:creationId xmlns:a16="http://schemas.microsoft.com/office/drawing/2014/main" id="{B8F40969-1514-0EE3-FC15-59E1CAB66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r="6932"/>
          <a:stretch/>
        </p:blipFill>
        <p:spPr>
          <a:xfrm>
            <a:off x="20866564" y="-1"/>
            <a:ext cx="12192000" cy="6858000"/>
          </a:xfrm>
          <a:prstGeom prst="rect">
            <a:avLst/>
          </a:prstGeom>
        </p:spPr>
      </p:pic>
      <p:pic>
        <p:nvPicPr>
          <p:cNvPr id="14" name="!!2">
            <a:extLst>
              <a:ext uri="{FF2B5EF4-FFF2-40B4-BE49-F238E27FC236}">
                <a16:creationId xmlns:a16="http://schemas.microsoft.com/office/drawing/2014/main" id="{ED1B4494-7DC6-AEAB-A4D4-362744FAF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37621" y="577257"/>
            <a:ext cx="417946" cy="76372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C703D5B-71B4-CDC9-5467-307162B4761F}"/>
              </a:ext>
            </a:extLst>
          </p:cNvPr>
          <p:cNvSpPr txBox="1"/>
          <p:nvPr/>
        </p:nvSpPr>
        <p:spPr>
          <a:xfrm>
            <a:off x="21655567" y="519219"/>
            <a:ext cx="51454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Lucida Sans" panose="020B0602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Für eine sichere und datenschutzkonforme Kommunikation zwischen Ihnen und uns.</a:t>
            </a:r>
          </a:p>
        </p:txBody>
      </p:sp>
      <p:pic>
        <p:nvPicPr>
          <p:cNvPr id="25" name="!!4">
            <a:extLst>
              <a:ext uri="{FF2B5EF4-FFF2-40B4-BE49-F238E27FC236}">
                <a16:creationId xmlns:a16="http://schemas.microsoft.com/office/drawing/2014/main" id="{F49EA087-F38A-2C68-217C-A6DA4263C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0629" y="1326630"/>
            <a:ext cx="417946" cy="763726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383B461E-B94A-EA78-3EA9-5E40058B7D98}"/>
              </a:ext>
            </a:extLst>
          </p:cNvPr>
          <p:cNvSpPr txBox="1">
            <a:spLocks/>
          </p:cNvSpPr>
          <p:nvPr/>
        </p:nvSpPr>
        <p:spPr>
          <a:xfrm>
            <a:off x="6816819" y="1223349"/>
            <a:ext cx="50554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077B"/>
                </a:solidFill>
                <a:latin typeface="Lucida Sans" panose="020B0602030504020204" pitchFamily="34" charset="0"/>
              </a:rPr>
              <a:t>Mit </a:t>
            </a:r>
            <a:r>
              <a:rPr lang="de-DE" sz="2800" b="1" dirty="0" err="1">
                <a:solidFill>
                  <a:srgbClr val="00077B"/>
                </a:solidFill>
                <a:latin typeface="Lucida Sans" panose="020B0602030504020204" pitchFamily="34" charset="0"/>
              </a:rPr>
              <a:t>garrioCOM</a:t>
            </a:r>
            <a:r>
              <a:rPr lang="de-DE" sz="2800" b="1" dirty="0">
                <a:solidFill>
                  <a:srgbClr val="00077B"/>
                </a:solidFill>
                <a:latin typeface="Lucida Sans" panose="020B0602030504020204" pitchFamily="34" charset="0"/>
              </a:rPr>
              <a:t> können Sie uns einfach und schnell per Textnachricht Ihre Anliegen wie Termine, Rezepte, Arbeitsunfähig-</a:t>
            </a:r>
            <a:r>
              <a:rPr lang="de-DE" sz="2800" b="1" dirty="0" err="1">
                <a:solidFill>
                  <a:srgbClr val="00077B"/>
                </a:solidFill>
                <a:latin typeface="Lucida Sans" panose="020B0602030504020204" pitchFamily="34" charset="0"/>
              </a:rPr>
              <a:t>keitsbescheinigungen</a:t>
            </a:r>
            <a:r>
              <a:rPr lang="de-DE" sz="2800" b="1" dirty="0">
                <a:solidFill>
                  <a:srgbClr val="00077B"/>
                </a:solidFill>
                <a:latin typeface="Lucida Sans" panose="020B0602030504020204" pitchFamily="34" charset="0"/>
              </a:rPr>
              <a:t> oder Untersuchungs-ergebnisse mitteilen.“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6E04C90-6DB2-E709-779F-F0780A3C1E10}"/>
              </a:ext>
            </a:extLst>
          </p:cNvPr>
          <p:cNvGrpSpPr/>
          <p:nvPr/>
        </p:nvGrpSpPr>
        <p:grpSpPr>
          <a:xfrm rot="21129614">
            <a:off x="-2103372" y="7086890"/>
            <a:ext cx="2359260" cy="4693992"/>
            <a:chOff x="1175399" y="2009777"/>
            <a:chExt cx="2359260" cy="4693992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239ADB7C-712D-5E0B-B5B9-6C55348A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5" r="4165"/>
            <a:stretch/>
          </p:blipFill>
          <p:spPr>
            <a:xfrm>
              <a:off x="1175399" y="2009777"/>
              <a:ext cx="2359260" cy="4693992"/>
            </a:xfrm>
            <a:prstGeom prst="rect">
              <a:avLst/>
            </a:prstGeom>
          </p:spPr>
        </p:pic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80CD05C4-8D86-79CE-D718-C124DF3E8C6D}"/>
                </a:ext>
              </a:extLst>
            </p:cNvPr>
            <p:cNvGrpSpPr/>
            <p:nvPr/>
          </p:nvGrpSpPr>
          <p:grpSpPr>
            <a:xfrm>
              <a:off x="1938263" y="3752841"/>
              <a:ext cx="939242" cy="914400"/>
              <a:chOff x="8335294" y="3410351"/>
              <a:chExt cx="939242" cy="914400"/>
            </a:xfrm>
          </p:grpSpPr>
          <p:pic>
            <p:nvPicPr>
              <p:cNvPr id="29" name="Grafik 28" descr="Umschlag Silhouette">
                <a:extLst>
                  <a:ext uri="{FF2B5EF4-FFF2-40B4-BE49-F238E27FC236}">
                    <a16:creationId xmlns:a16="http://schemas.microsoft.com/office/drawing/2014/main" id="{F72EFFC3-4AAB-F123-F222-92871E52C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335294" y="341035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392469BE-FF42-4B3A-8B16-5F1BED98A959}"/>
                  </a:ext>
                </a:extLst>
              </p:cNvPr>
              <p:cNvSpPr/>
              <p:nvPr/>
            </p:nvSpPr>
            <p:spPr>
              <a:xfrm>
                <a:off x="8989920" y="3476165"/>
                <a:ext cx="284616" cy="284616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1</a:t>
                </a:r>
              </a:p>
            </p:txBody>
          </p:sp>
        </p:grpSp>
      </p:grpSp>
      <p:pic>
        <p:nvPicPr>
          <p:cNvPr id="8" name="!!1">
            <a:extLst>
              <a:ext uri="{FF2B5EF4-FFF2-40B4-BE49-F238E27FC236}">
                <a16:creationId xmlns:a16="http://schemas.microsoft.com/office/drawing/2014/main" id="{DB5FC41B-3022-4381-547E-65EF15C49F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2" r="35182"/>
          <a:stretch/>
        </p:blipFill>
        <p:spPr>
          <a:xfrm>
            <a:off x="6439602" y="6625638"/>
            <a:ext cx="3703428" cy="833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05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2000">
        <p159:morph option="byObject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3375 -0.82801 L -0.18373 -0.18819 C -0.15169 -0.04352 -0.10391 0.03449 -0.05352 0.03449 C 0.00377 0.03449 0.04961 -0.04352 0.08151 -0.18819 L 0.23516 -0.82801 " pathEditMode="relative" rAng="0" ptsTypes="AAAAA">
                                      <p:cBhvr>
                                        <p:cTn id="14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4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72FFD39-9882-E217-DAA8-371F020B3EC8}"/>
              </a:ext>
            </a:extLst>
          </p:cNvPr>
          <p:cNvSpPr/>
          <p:nvPr/>
        </p:nvSpPr>
        <p:spPr>
          <a:xfrm>
            <a:off x="0" y="-1"/>
            <a:ext cx="12192000" cy="6875027"/>
          </a:xfrm>
          <a:prstGeom prst="rect">
            <a:avLst/>
          </a:prstGeom>
          <a:solidFill>
            <a:srgbClr val="E6EC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Grafiken, Schrift, Kreis, Grafikdesign enthält.&#10;&#10;Automatisch generierte Beschreibung">
            <a:extLst>
              <a:ext uri="{FF2B5EF4-FFF2-40B4-BE49-F238E27FC236}">
                <a16:creationId xmlns:a16="http://schemas.microsoft.com/office/drawing/2014/main" id="{54EF5BC7-E52A-F032-3180-505D3F917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987" y="6146319"/>
            <a:ext cx="1405137" cy="518400"/>
          </a:xfrm>
          <a:prstGeom prst="rect">
            <a:avLst/>
          </a:prstGeom>
        </p:spPr>
      </p:pic>
      <p:pic>
        <p:nvPicPr>
          <p:cNvPr id="30" name="!!4">
            <a:extLst>
              <a:ext uri="{FF2B5EF4-FFF2-40B4-BE49-F238E27FC236}">
                <a16:creationId xmlns:a16="http://schemas.microsoft.com/office/drawing/2014/main" id="{236B91D1-129F-5FCE-8C96-AE91B8B66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815" y="634362"/>
            <a:ext cx="467756" cy="8547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BDF22F-AE1C-194A-2266-79DA073E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02" y="534296"/>
            <a:ext cx="10137396" cy="954811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rgbClr val="00077B"/>
                </a:solidFill>
                <a:latin typeface="Lucida Sans" panose="020B0602030504020204" pitchFamily="34" charset="0"/>
              </a:rPr>
              <a:t>Und so funktioniert es…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2A9A36-BD70-656C-069D-FADECAD58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714" y="2023404"/>
            <a:ext cx="5257800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96000" indent="-396000">
              <a:lnSpc>
                <a:spcPct val="100000"/>
              </a:lnSpc>
              <a:buFont typeface="+mj-lt"/>
              <a:buAutoNum type="arabicPeriod"/>
            </a:pPr>
            <a:r>
              <a:rPr lang="de-DE" sz="2000" dirty="0"/>
              <a:t>Installieren Sie die garrioCOM-App auf Ihrem Smartphone. Scannen Sie dazu einfach diesen QR-Code</a:t>
            </a:r>
          </a:p>
        </p:txBody>
      </p:sp>
      <p:pic>
        <p:nvPicPr>
          <p:cNvPr id="14" name="!!1">
            <a:extLst>
              <a:ext uri="{FF2B5EF4-FFF2-40B4-BE49-F238E27FC236}">
                <a16:creationId xmlns:a16="http://schemas.microsoft.com/office/drawing/2014/main" id="{D61A532B-BB0C-D177-4FE3-B01CDE6DC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2" r="35182"/>
          <a:stretch/>
        </p:blipFill>
        <p:spPr>
          <a:xfrm>
            <a:off x="6439602" y="1175102"/>
            <a:ext cx="3703428" cy="833064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DE41205-2E04-E3EE-AC42-FFEA3687D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67802" y="1811708"/>
            <a:ext cx="5493293" cy="4121149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65A3076F-6118-FDD8-8D4F-14F207201887}"/>
              </a:ext>
            </a:extLst>
          </p:cNvPr>
          <p:cNvSpPr txBox="1">
            <a:spLocks/>
          </p:cNvSpPr>
          <p:nvPr/>
        </p:nvSpPr>
        <p:spPr>
          <a:xfrm>
            <a:off x="1257714" y="3054002"/>
            <a:ext cx="5257800" cy="10465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000" indent="-396000">
              <a:lnSpc>
                <a:spcPct val="100000"/>
              </a:lnSpc>
              <a:spcBef>
                <a:spcPts val="0"/>
              </a:spcBef>
              <a:buAutoNum type="arabicPeriod" startAt="2"/>
            </a:pPr>
            <a:r>
              <a:rPr lang="de-DE" sz="2000" dirty="0"/>
              <a:t>Erstellen Sie Ihr persönliches Patientenprofil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2AA7FC6-671E-5FDE-46AD-1B5B685434EF}"/>
              </a:ext>
            </a:extLst>
          </p:cNvPr>
          <p:cNvSpPr txBox="1"/>
          <p:nvPr/>
        </p:nvSpPr>
        <p:spPr>
          <a:xfrm>
            <a:off x="1257713" y="3776525"/>
            <a:ext cx="56530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000" indent="-396000">
              <a:buAutoNum type="arabicPeriod" startAt="3"/>
            </a:pPr>
            <a:r>
              <a:rPr lang="de-DE" sz="2000" dirty="0"/>
              <a:t>Scannen Sie unseren Praxis-QR-Code</a:t>
            </a:r>
            <a:br>
              <a:rPr lang="de-DE" sz="2000" dirty="0"/>
            </a:br>
            <a:r>
              <a:rPr lang="de-DE" sz="2000" dirty="0"/>
              <a:t>und verbinden sich damit mit unserer</a:t>
            </a:r>
            <a:br>
              <a:rPr lang="de-DE" sz="2000" dirty="0"/>
            </a:br>
            <a:r>
              <a:rPr lang="de-DE" sz="2000" dirty="0"/>
              <a:t>Praxis. Sie erhalten unseren QR-Code</a:t>
            </a:r>
            <a:br>
              <a:rPr lang="de-DE" sz="2000" dirty="0"/>
            </a:br>
            <a:r>
              <a:rPr lang="de-DE" sz="2000" dirty="0"/>
              <a:t>an der Anmeldung.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E32BB48-4DDE-3C34-65DA-572CBD0EDA9B}"/>
              </a:ext>
            </a:extLst>
          </p:cNvPr>
          <p:cNvGrpSpPr/>
          <p:nvPr/>
        </p:nvGrpSpPr>
        <p:grpSpPr>
          <a:xfrm>
            <a:off x="7572430" y="11542277"/>
            <a:ext cx="2359260" cy="4693992"/>
            <a:chOff x="7572430" y="11542277"/>
            <a:chExt cx="2359260" cy="4693992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788BBF24-7AC8-4FB6-C123-982451C04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5" r="4165"/>
            <a:stretch/>
          </p:blipFill>
          <p:spPr>
            <a:xfrm>
              <a:off x="7572430" y="11542277"/>
              <a:ext cx="2359260" cy="4693992"/>
            </a:xfrm>
            <a:prstGeom prst="rect">
              <a:avLst/>
            </a:prstGeom>
          </p:spPr>
        </p:pic>
        <p:pic>
          <p:nvPicPr>
            <p:cNvPr id="7" name="Grafik 6" descr="Umschlag Silhouette">
              <a:extLst>
                <a:ext uri="{FF2B5EF4-FFF2-40B4-BE49-F238E27FC236}">
                  <a16:creationId xmlns:a16="http://schemas.microsoft.com/office/drawing/2014/main" id="{E8E61645-F029-D6EB-23A5-977535710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35294" y="13285341"/>
              <a:ext cx="914400" cy="914400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4ECE7CCB-8E78-1DC2-BD8B-CC9D61764811}"/>
                </a:ext>
              </a:extLst>
            </p:cNvPr>
            <p:cNvSpPr/>
            <p:nvPr/>
          </p:nvSpPr>
          <p:spPr>
            <a:xfrm>
              <a:off x="8989920" y="13351155"/>
              <a:ext cx="284616" cy="28461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1</a:t>
              </a:r>
            </a:p>
          </p:txBody>
        </p:sp>
      </p:grpSp>
      <p:sp>
        <p:nvSpPr>
          <p:cNvPr id="9" name="Ellipse 8">
            <a:extLst>
              <a:ext uri="{FF2B5EF4-FFF2-40B4-BE49-F238E27FC236}">
                <a16:creationId xmlns:a16="http://schemas.microsoft.com/office/drawing/2014/main" id="{CED9C86B-0252-EC01-9784-78F75D166383}"/>
              </a:ext>
            </a:extLst>
          </p:cNvPr>
          <p:cNvSpPr/>
          <p:nvPr/>
        </p:nvSpPr>
        <p:spPr>
          <a:xfrm>
            <a:off x="13967802" y="10679018"/>
            <a:ext cx="810485" cy="810485"/>
          </a:xfrm>
          <a:prstGeom prst="ellipse">
            <a:avLst/>
          </a:prstGeom>
          <a:solidFill>
            <a:srgbClr val="E6EC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E61B617-7238-1026-D53B-03387686091B}"/>
              </a:ext>
            </a:extLst>
          </p:cNvPr>
          <p:cNvSpPr/>
          <p:nvPr/>
        </p:nvSpPr>
        <p:spPr>
          <a:xfrm>
            <a:off x="14217445" y="8642555"/>
            <a:ext cx="1015207" cy="10152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!!4">
            <a:extLst>
              <a:ext uri="{FF2B5EF4-FFF2-40B4-BE49-F238E27FC236}">
                <a16:creationId xmlns:a16="http://schemas.microsoft.com/office/drawing/2014/main" id="{0E3AF69B-6D94-9F90-1812-3A25D2D05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9430" y="-6772401"/>
            <a:ext cx="417946" cy="76372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1480578-37A1-8CB8-2E8C-455D6D4CEDB7}"/>
              </a:ext>
            </a:extLst>
          </p:cNvPr>
          <p:cNvSpPr txBox="1">
            <a:spLocks/>
          </p:cNvSpPr>
          <p:nvPr/>
        </p:nvSpPr>
        <p:spPr>
          <a:xfrm>
            <a:off x="6532384" y="-6869384"/>
            <a:ext cx="537556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077B"/>
                </a:solidFill>
                <a:latin typeface="Lucida Sans" panose="020B0602030504020204" pitchFamily="34" charset="0"/>
              </a:rPr>
              <a:t>Mit </a:t>
            </a:r>
            <a:r>
              <a:rPr lang="de-DE" sz="2800" b="1" dirty="0" err="1">
                <a:solidFill>
                  <a:srgbClr val="00077B"/>
                </a:solidFill>
                <a:latin typeface="Lucida Sans" panose="020B0602030504020204" pitchFamily="34" charset="0"/>
              </a:rPr>
              <a:t>garrioCOM</a:t>
            </a:r>
            <a:r>
              <a:rPr lang="de-DE" sz="2800" b="1" dirty="0">
                <a:solidFill>
                  <a:srgbClr val="00077B"/>
                </a:solidFill>
                <a:latin typeface="Lucida Sans" panose="020B0602030504020204" pitchFamily="34" charset="0"/>
              </a:rPr>
              <a:t> können Sie uns einfach und schnell per Textnachricht Ihre Anliegen wie Termine, Rezepte, Arbeitsunfähigkeits-bescheinigungen oder Untersuchungsergebnisse mitteilen.“</a:t>
            </a:r>
          </a:p>
        </p:txBody>
      </p:sp>
    </p:spTree>
    <p:extLst>
      <p:ext uri="{BB962C8B-B14F-4D97-AF65-F5344CB8AC3E}">
        <p14:creationId xmlns:p14="http://schemas.microsoft.com/office/powerpoint/2010/main" val="1173692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00938 -0.07916 L -0.62864 -0.0402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1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/>
      <p:bldP spid="2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1CAABCB-2B72-8053-4CA5-D226A2A5B81A}"/>
              </a:ext>
            </a:extLst>
          </p:cNvPr>
          <p:cNvSpPr/>
          <p:nvPr/>
        </p:nvSpPr>
        <p:spPr>
          <a:xfrm>
            <a:off x="0" y="-1"/>
            <a:ext cx="12192000" cy="6875027"/>
          </a:xfrm>
          <a:prstGeom prst="rect">
            <a:avLst/>
          </a:prstGeom>
          <a:solidFill>
            <a:srgbClr val="E6EC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Text, Person, Kleidung, Menschliches Gesicht enthält.&#10;&#10;Automatisch generierte Beschreibung">
            <a:extLst>
              <a:ext uri="{FF2B5EF4-FFF2-40B4-BE49-F238E27FC236}">
                <a16:creationId xmlns:a16="http://schemas.microsoft.com/office/drawing/2014/main" id="{00241941-6FD7-6EFF-D422-2E6B06A71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429649C-C79C-B72B-5321-4E926648374A}"/>
              </a:ext>
            </a:extLst>
          </p:cNvPr>
          <p:cNvSpPr/>
          <p:nvPr/>
        </p:nvSpPr>
        <p:spPr>
          <a:xfrm>
            <a:off x="7240772" y="8282763"/>
            <a:ext cx="170121" cy="1807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411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</Words>
  <Application>Microsoft Office PowerPoint</Application>
  <PresentationFormat>Breitbild</PresentationFormat>
  <Paragraphs>15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Lucida Sans</vt:lpstr>
      <vt:lpstr>Office</vt:lpstr>
      <vt:lpstr>der Messenger  für unsere Patienten</vt:lpstr>
      <vt:lpstr>PowerPoint-Präsentation</vt:lpstr>
      <vt:lpstr>PowerPoint-Präsentation</vt:lpstr>
      <vt:lpstr>PowerPoint-Präsentation</vt:lpstr>
      <vt:lpstr>Und so funktioniert es…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garrioCOM Messenger Dienst</dc:title>
  <dc:creator>Lavorato, Valentina</dc:creator>
  <cp:lastModifiedBy>Elena Schramm</cp:lastModifiedBy>
  <cp:revision>50</cp:revision>
  <dcterms:created xsi:type="dcterms:W3CDTF">2024-04-18T11:47:41Z</dcterms:created>
  <dcterms:modified xsi:type="dcterms:W3CDTF">2024-05-27T06:10:34Z</dcterms:modified>
</cp:coreProperties>
</file>